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28" d="100"/>
          <a:sy n="128" d="100"/>
        </p:scale>
        <p:origin x="269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B803A-FE7C-40B5-B8DB-958939C4DAA1}" type="datetimeFigureOut">
              <a:rPr lang="en-US" smtClean="0"/>
              <a:t>12/14/22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B803A-FE7C-40B5-B8DB-958939C4DAA1}" type="datetimeFigureOut">
              <a:rPr lang="en-US" smtClean="0"/>
              <a:t>12/14/22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B803A-FE7C-40B5-B8DB-958939C4DAA1}" type="datetimeFigureOut">
              <a:rPr lang="en-US" smtClean="0"/>
              <a:t>12/14/22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B803A-FE7C-40B5-B8DB-958939C4DAA1}" type="datetimeFigureOut">
              <a:rPr lang="en-US" smtClean="0"/>
              <a:t>12/14/22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B803A-FE7C-40B5-B8DB-958939C4DAA1}" type="datetimeFigureOut">
              <a:rPr lang="en-US" smtClean="0"/>
              <a:t>12/14/22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B803A-FE7C-40B5-B8DB-958939C4DAA1}" type="datetimeFigureOut">
              <a:rPr lang="en-US" smtClean="0"/>
              <a:t>12/14/22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B803A-FE7C-40B5-B8DB-958939C4DAA1}" type="datetimeFigureOut">
              <a:rPr lang="en-US" smtClean="0"/>
              <a:t>12/14/22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B803A-FE7C-40B5-B8DB-958939C4DAA1}" type="datetimeFigureOut">
              <a:rPr lang="en-US" smtClean="0"/>
              <a:t>12/14/22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B803A-FE7C-40B5-B8DB-958939C4DAA1}" type="datetimeFigureOut">
              <a:rPr lang="en-US" smtClean="0"/>
              <a:t>12/14/22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B803A-FE7C-40B5-B8DB-958939C4DAA1}" type="datetimeFigureOut">
              <a:rPr lang="en-US" smtClean="0"/>
              <a:t>12/14/22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95702-75AD-4F9F-B209-B61478F5BA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B803A-FE7C-40B5-B8DB-958939C4DAA1}" type="datetimeFigureOut">
              <a:rPr lang="en-US" smtClean="0"/>
              <a:t>12/14/22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95702-75AD-4F9F-B209-B61478F5BA20}"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2CB803A-FE7C-40B5-B8DB-958939C4DAA1}" type="datetimeFigureOut">
              <a:rPr lang="en-US" smtClean="0"/>
              <a:t>12/14/22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1C695702-75AD-4F9F-B209-B61478F5BA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1"/>
            <a:ext cx="7117180" cy="838200"/>
          </a:xfrm>
        </p:spPr>
        <p:txBody>
          <a:bodyPr/>
          <a:lstStyle/>
          <a:p>
            <a:pPr algn="ctr"/>
            <a:r>
              <a:rPr lang="en-US" u="sng" dirty="0"/>
              <a:t>Scented Begonias</a:t>
            </a:r>
          </a:p>
        </p:txBody>
      </p:sp>
      <p:sp>
        <p:nvSpPr>
          <p:cNvPr id="3" name="Subtitle 2"/>
          <p:cNvSpPr>
            <a:spLocks noGrp="1"/>
          </p:cNvSpPr>
          <p:nvPr>
            <p:ph type="subTitle" idx="1"/>
          </p:nvPr>
        </p:nvSpPr>
        <p:spPr>
          <a:xfrm>
            <a:off x="1143000" y="1752600"/>
            <a:ext cx="7117180" cy="861420"/>
          </a:xfrm>
        </p:spPr>
        <p:txBody>
          <a:bodyPr>
            <a:normAutofit/>
          </a:bodyPr>
          <a:lstStyle/>
          <a:p>
            <a:pPr algn="ctr"/>
            <a:r>
              <a:rPr lang="en-US" dirty="0"/>
              <a:t>Sharon Rosenzweig</a:t>
            </a:r>
          </a:p>
          <a:p>
            <a:pPr algn="ctr"/>
            <a:r>
              <a:rPr lang="en-US" dirty="0"/>
              <a:t>Buxton Branch ABS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399"/>
            <a:ext cx="2819400" cy="310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52800" y="6074777"/>
            <a:ext cx="2667000" cy="338554"/>
          </a:xfrm>
          <a:prstGeom prst="rect">
            <a:avLst/>
          </a:prstGeom>
          <a:noFill/>
        </p:spPr>
        <p:txBody>
          <a:bodyPr wrap="square" rtlCol="0">
            <a:spAutoFit/>
          </a:bodyPr>
          <a:lstStyle/>
          <a:p>
            <a:pPr algn="ctr"/>
            <a:r>
              <a:rPr lang="en-US" sz="1600" dirty="0"/>
              <a:t>Begonia </a:t>
            </a:r>
            <a:r>
              <a:rPr lang="en-US" sz="1600" i="1" dirty="0" err="1"/>
              <a:t>odorata</a:t>
            </a:r>
            <a:r>
              <a:rPr lang="en-US" sz="1600" dirty="0"/>
              <a:t> ‘Alba’</a:t>
            </a:r>
          </a:p>
        </p:txBody>
      </p:sp>
    </p:spTree>
    <p:extLst>
      <p:ext uri="{BB962C8B-B14F-4D97-AF65-F5344CB8AC3E}">
        <p14:creationId xmlns:p14="http://schemas.microsoft.com/office/powerpoint/2010/main" val="71763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u="sng" dirty="0"/>
              <a:t>Scented Begonias - Canes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4816" y="1143000"/>
            <a:ext cx="1847248" cy="203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99114" y="1371600"/>
            <a:ext cx="3429000" cy="2446824"/>
          </a:xfrm>
          <a:prstGeom prst="rect">
            <a:avLst/>
          </a:prstGeom>
          <a:noFill/>
        </p:spPr>
        <p:txBody>
          <a:bodyPr wrap="square" rtlCol="0">
            <a:spAutoFit/>
          </a:bodyPr>
          <a:lstStyle/>
          <a:p>
            <a:r>
              <a:rPr lang="en-US" sz="1500" dirty="0"/>
              <a:t>Grows in wet mountain forests and in the sunny, drier regions along roadside across Dominica, St. Lucia, St. Vincent, Grenada, Guadeloupe and Martinique.</a:t>
            </a:r>
          </a:p>
          <a:p>
            <a:r>
              <a:rPr lang="en-US" sz="1500" dirty="0"/>
              <a:t>Fibrous-rooted begonia.</a:t>
            </a:r>
          </a:p>
          <a:p>
            <a:r>
              <a:rPr lang="en-US" sz="1500" dirty="0"/>
              <a:t>Lightly fragrant especially in the evening.</a:t>
            </a:r>
          </a:p>
          <a:p>
            <a:endParaRPr lang="en-US" sz="1500" dirty="0"/>
          </a:p>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86200"/>
            <a:ext cx="1912864" cy="195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5934670"/>
            <a:ext cx="3810000" cy="307777"/>
          </a:xfrm>
          <a:prstGeom prst="rect">
            <a:avLst/>
          </a:prstGeom>
          <a:noFill/>
        </p:spPr>
        <p:txBody>
          <a:bodyPr wrap="square" rtlCol="0">
            <a:spAutoFit/>
          </a:bodyPr>
          <a:lstStyle/>
          <a:p>
            <a:r>
              <a:rPr lang="en-US" sz="1400" dirty="0"/>
              <a:t>begonia ‘Little Brother Montgomery’</a:t>
            </a:r>
          </a:p>
        </p:txBody>
      </p:sp>
      <p:sp>
        <p:nvSpPr>
          <p:cNvPr id="6" name="TextBox 5"/>
          <p:cNvSpPr txBox="1"/>
          <p:nvPr/>
        </p:nvSpPr>
        <p:spPr>
          <a:xfrm>
            <a:off x="3886200" y="3886200"/>
            <a:ext cx="3505200" cy="1015663"/>
          </a:xfrm>
          <a:prstGeom prst="rect">
            <a:avLst/>
          </a:prstGeom>
          <a:noFill/>
        </p:spPr>
        <p:txBody>
          <a:bodyPr wrap="square" rtlCol="0">
            <a:spAutoFit/>
          </a:bodyPr>
          <a:lstStyle/>
          <a:p>
            <a:r>
              <a:rPr lang="en-US" sz="1500" dirty="0"/>
              <a:t>Rex-like leaves, fibrous hybrid. When grown into a mature specimen, the flowers emit a distinct fragrance </a:t>
            </a:r>
          </a:p>
        </p:txBody>
      </p:sp>
      <p:sp>
        <p:nvSpPr>
          <p:cNvPr id="7" name="TextBox 6"/>
          <p:cNvSpPr txBox="1"/>
          <p:nvPr/>
        </p:nvSpPr>
        <p:spPr>
          <a:xfrm>
            <a:off x="1143000" y="3341914"/>
            <a:ext cx="2362200" cy="307777"/>
          </a:xfrm>
          <a:prstGeom prst="rect">
            <a:avLst/>
          </a:prstGeom>
          <a:noFill/>
        </p:spPr>
        <p:txBody>
          <a:bodyPr wrap="square" rtlCol="0">
            <a:spAutoFit/>
          </a:bodyPr>
          <a:lstStyle/>
          <a:p>
            <a:r>
              <a:rPr lang="en-US" sz="1400" dirty="0"/>
              <a:t>begonia </a:t>
            </a:r>
            <a:r>
              <a:rPr lang="en-US" sz="1400" i="1" dirty="0" err="1"/>
              <a:t>odorata</a:t>
            </a:r>
            <a:r>
              <a:rPr lang="en-US" sz="1400" dirty="0"/>
              <a:t> ‘Alba’</a:t>
            </a:r>
          </a:p>
        </p:txBody>
      </p:sp>
    </p:spTree>
    <p:extLst>
      <p:ext uri="{BB962C8B-B14F-4D97-AF65-F5344CB8AC3E}">
        <p14:creationId xmlns:p14="http://schemas.microsoft.com/office/powerpoint/2010/main" val="114517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Scented Begonias - Tuberous</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2347163" cy="17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1676400"/>
            <a:ext cx="2819400" cy="1985159"/>
          </a:xfrm>
          <a:prstGeom prst="rect">
            <a:avLst/>
          </a:prstGeom>
          <a:noFill/>
        </p:spPr>
        <p:txBody>
          <a:bodyPr wrap="square" rtlCol="0">
            <a:spAutoFit/>
          </a:bodyPr>
          <a:lstStyle/>
          <a:p>
            <a:r>
              <a:rPr lang="en-US" sz="1500" dirty="0"/>
              <a:t>Low, upright begonia has many </a:t>
            </a:r>
            <a:r>
              <a:rPr lang="en-US" sz="1500" dirty="0" err="1"/>
              <a:t>everblooming</a:t>
            </a:r>
            <a:r>
              <a:rPr lang="en-US" sz="1500" dirty="0"/>
              <a:t>, orange, pendulous, fragrant flowers and </a:t>
            </a:r>
            <a:r>
              <a:rPr lang="en-US" sz="1500" dirty="0" err="1"/>
              <a:t>unincised</a:t>
            </a:r>
            <a:r>
              <a:rPr lang="en-US" sz="1500" dirty="0"/>
              <a:t> green leaves. Cane-like with evenly spaced nodes</a:t>
            </a:r>
          </a:p>
          <a:p>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555" y="4114800"/>
            <a:ext cx="2467664"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59194" y="3492282"/>
            <a:ext cx="2304025" cy="307777"/>
          </a:xfrm>
          <a:prstGeom prst="rect">
            <a:avLst/>
          </a:prstGeom>
          <a:noFill/>
        </p:spPr>
        <p:txBody>
          <a:bodyPr wrap="square" rtlCol="0">
            <a:spAutoFit/>
          </a:bodyPr>
          <a:lstStyle/>
          <a:p>
            <a:r>
              <a:rPr lang="en-US" sz="1400" dirty="0"/>
              <a:t>begonia </a:t>
            </a:r>
            <a:r>
              <a:rPr lang="en-US" sz="1400" dirty="0" err="1"/>
              <a:t>dichroa</a:t>
            </a:r>
            <a:endParaRPr lang="en-US" sz="1400" dirty="0"/>
          </a:p>
        </p:txBody>
      </p:sp>
      <p:sp>
        <p:nvSpPr>
          <p:cNvPr id="6" name="TextBox 5"/>
          <p:cNvSpPr txBox="1"/>
          <p:nvPr/>
        </p:nvSpPr>
        <p:spPr>
          <a:xfrm>
            <a:off x="4114800" y="4093029"/>
            <a:ext cx="2971800" cy="1754326"/>
          </a:xfrm>
          <a:prstGeom prst="rect">
            <a:avLst/>
          </a:prstGeom>
          <a:noFill/>
        </p:spPr>
        <p:txBody>
          <a:bodyPr wrap="square" rtlCol="0">
            <a:spAutoFit/>
          </a:bodyPr>
          <a:lstStyle/>
          <a:p>
            <a:r>
              <a:rPr lang="en-US" sz="1500" dirty="0"/>
              <a:t>Andean species that grows from a tuber</a:t>
            </a:r>
            <a:br>
              <a:rPr lang="en-US" sz="1500" dirty="0"/>
            </a:br>
            <a:r>
              <a:rPr lang="en-US" sz="1500" dirty="0"/>
              <a:t>The growth period is late spring to fall with flowers appearing August to October.</a:t>
            </a:r>
          </a:p>
          <a:p>
            <a:endParaRPr lang="en-US" dirty="0"/>
          </a:p>
        </p:txBody>
      </p:sp>
      <p:sp>
        <p:nvSpPr>
          <p:cNvPr id="7" name="TextBox 6"/>
          <p:cNvSpPr txBox="1"/>
          <p:nvPr/>
        </p:nvSpPr>
        <p:spPr>
          <a:xfrm>
            <a:off x="1290486" y="6139543"/>
            <a:ext cx="2514600" cy="307777"/>
          </a:xfrm>
          <a:prstGeom prst="rect">
            <a:avLst/>
          </a:prstGeom>
          <a:noFill/>
        </p:spPr>
        <p:txBody>
          <a:bodyPr wrap="square" rtlCol="0">
            <a:spAutoFit/>
          </a:bodyPr>
          <a:lstStyle/>
          <a:p>
            <a:r>
              <a:rPr lang="en-US" sz="1400" dirty="0"/>
              <a:t>begonia </a:t>
            </a:r>
            <a:r>
              <a:rPr lang="en-US" sz="1400" dirty="0" err="1"/>
              <a:t>cinnabarina</a:t>
            </a:r>
            <a:endParaRPr lang="en-US" sz="1400" dirty="0"/>
          </a:p>
        </p:txBody>
      </p:sp>
    </p:spTree>
    <p:extLst>
      <p:ext uri="{BB962C8B-B14F-4D97-AF65-F5344CB8AC3E}">
        <p14:creationId xmlns:p14="http://schemas.microsoft.com/office/powerpoint/2010/main" val="294352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886"/>
            <a:ext cx="7125113" cy="924475"/>
          </a:xfrm>
        </p:spPr>
        <p:txBody>
          <a:bodyPr/>
          <a:lstStyle/>
          <a:p>
            <a:r>
              <a:rPr lang="en-US" u="sng" dirty="0"/>
              <a:t>Scented Begonias - Tuberous</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8600" y="914400"/>
            <a:ext cx="3048000" cy="2215991"/>
          </a:xfrm>
          <a:prstGeom prst="rect">
            <a:avLst/>
          </a:prstGeom>
          <a:noFill/>
        </p:spPr>
        <p:txBody>
          <a:bodyPr wrap="square" rtlCol="0">
            <a:spAutoFit/>
          </a:bodyPr>
          <a:lstStyle/>
          <a:p>
            <a:r>
              <a:rPr lang="en-US" sz="1500" dirty="0"/>
              <a:t>Leaves have undulate edges and red stalks and large, rose colored flowers on tall stalks. Restricted to rocky areas in the Andes in  Bolivia, between 2500 and 3400 m. Rare in cultivation.  Needs cool summers.</a:t>
            </a:r>
          </a:p>
          <a:p>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06" y="3657600"/>
            <a:ext cx="2402606" cy="182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2976502"/>
            <a:ext cx="2362200" cy="307777"/>
          </a:xfrm>
          <a:prstGeom prst="rect">
            <a:avLst/>
          </a:prstGeom>
          <a:noFill/>
        </p:spPr>
        <p:txBody>
          <a:bodyPr wrap="square" rtlCol="0">
            <a:spAutoFit/>
          </a:bodyPr>
          <a:lstStyle/>
          <a:p>
            <a:r>
              <a:rPr lang="en-US" sz="1400" dirty="0"/>
              <a:t>begonia </a:t>
            </a:r>
            <a:r>
              <a:rPr lang="en-US" sz="1400" i="1" dirty="0" err="1"/>
              <a:t>baumannii</a:t>
            </a:r>
            <a:r>
              <a:rPr lang="en-US" sz="1400" dirty="0"/>
              <a:t> </a:t>
            </a:r>
          </a:p>
        </p:txBody>
      </p:sp>
      <p:sp>
        <p:nvSpPr>
          <p:cNvPr id="6" name="TextBox 5"/>
          <p:cNvSpPr txBox="1"/>
          <p:nvPr/>
        </p:nvSpPr>
        <p:spPr>
          <a:xfrm>
            <a:off x="4365171" y="3945653"/>
            <a:ext cx="2438400" cy="1246495"/>
          </a:xfrm>
          <a:prstGeom prst="rect">
            <a:avLst/>
          </a:prstGeom>
          <a:noFill/>
        </p:spPr>
        <p:txBody>
          <a:bodyPr wrap="square" rtlCol="0">
            <a:spAutoFit/>
          </a:bodyPr>
          <a:lstStyle/>
          <a:p>
            <a:r>
              <a:rPr lang="en-US" sz="1500" dirty="0"/>
              <a:t>Distributed in China, Jiangxi, Hunan, Zhejiang, Fujian, Guangxi, Guangdong, Hainan and </a:t>
            </a:r>
            <a:r>
              <a:rPr lang="en-US" sz="1500" dirty="0" err="1"/>
              <a:t>Hongkong</a:t>
            </a:r>
            <a:endParaRPr lang="en-US" sz="1500" dirty="0"/>
          </a:p>
        </p:txBody>
      </p:sp>
      <p:sp>
        <p:nvSpPr>
          <p:cNvPr id="7" name="TextBox 6"/>
          <p:cNvSpPr txBox="1"/>
          <p:nvPr/>
        </p:nvSpPr>
        <p:spPr>
          <a:xfrm>
            <a:off x="1107206" y="5573647"/>
            <a:ext cx="3200400" cy="307777"/>
          </a:xfrm>
          <a:prstGeom prst="rect">
            <a:avLst/>
          </a:prstGeom>
          <a:noFill/>
        </p:spPr>
        <p:txBody>
          <a:bodyPr wrap="square" rtlCol="0">
            <a:spAutoFit/>
          </a:bodyPr>
          <a:lstStyle/>
          <a:p>
            <a:r>
              <a:rPr lang="en-US" sz="1400" dirty="0"/>
              <a:t>begonia </a:t>
            </a:r>
            <a:r>
              <a:rPr lang="en-US" sz="1400" i="1" dirty="0" err="1"/>
              <a:t>fimbristipula</a:t>
            </a:r>
            <a:r>
              <a:rPr lang="en-US" sz="1400" dirty="0"/>
              <a:t> -</a:t>
            </a:r>
            <a:r>
              <a:rPr lang="en-US" sz="1400" dirty="0" err="1"/>
              <a:t>Hance</a:t>
            </a:r>
            <a:endParaRPr lang="en-US" sz="1400" dirty="0"/>
          </a:p>
        </p:txBody>
      </p:sp>
    </p:spTree>
    <p:extLst>
      <p:ext uri="{BB962C8B-B14F-4D97-AF65-F5344CB8AC3E}">
        <p14:creationId xmlns:p14="http://schemas.microsoft.com/office/powerpoint/2010/main" val="186015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u="sng" dirty="0"/>
              <a:t>Scented Begonias - Hybrids</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58343" y="1347833"/>
            <a:ext cx="3200400" cy="1985159"/>
          </a:xfrm>
          <a:prstGeom prst="rect">
            <a:avLst/>
          </a:prstGeom>
          <a:noFill/>
        </p:spPr>
        <p:txBody>
          <a:bodyPr wrap="square" rtlCol="0">
            <a:spAutoFit/>
          </a:bodyPr>
          <a:lstStyle/>
          <a:p>
            <a:r>
              <a:rPr lang="en-US" sz="1500" dirty="0" err="1"/>
              <a:t>Logee’s</a:t>
            </a:r>
            <a:r>
              <a:rPr lang="en-US" sz="1500" dirty="0"/>
              <a:t> Angel Wing begonia is adaptable and vibrant. Dark green and white polka dot leaves a. Reddish-pink flowers which exude an apple blossom fragrance when placed in high humidity and sunlight. </a:t>
            </a:r>
          </a:p>
          <a:p>
            <a:endParaRPr lang="en-US" dirty="0"/>
          </a:p>
        </p:txBody>
      </p:sp>
      <p:sp>
        <p:nvSpPr>
          <p:cNvPr id="5" name="TextBox 4"/>
          <p:cNvSpPr txBox="1"/>
          <p:nvPr/>
        </p:nvSpPr>
        <p:spPr>
          <a:xfrm>
            <a:off x="1447800" y="3332992"/>
            <a:ext cx="2362200" cy="307777"/>
          </a:xfrm>
          <a:prstGeom prst="rect">
            <a:avLst/>
          </a:prstGeom>
          <a:noFill/>
        </p:spPr>
        <p:txBody>
          <a:bodyPr wrap="square" rtlCol="0">
            <a:spAutoFit/>
          </a:bodyPr>
          <a:lstStyle/>
          <a:p>
            <a:r>
              <a:rPr lang="en-US" sz="1400" dirty="0"/>
              <a:t>begonia ‘Bubbles’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80987"/>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4100742"/>
            <a:ext cx="2971800" cy="1708160"/>
          </a:xfrm>
          <a:prstGeom prst="rect">
            <a:avLst/>
          </a:prstGeom>
          <a:noFill/>
        </p:spPr>
        <p:txBody>
          <a:bodyPr wrap="square" rtlCol="0">
            <a:spAutoFit/>
          </a:bodyPr>
          <a:lstStyle/>
          <a:p>
            <a:r>
              <a:rPr lang="en-US" sz="1500" dirty="0" err="1"/>
              <a:t>Logee’s</a:t>
            </a:r>
            <a:r>
              <a:rPr lang="en-US" sz="1500" dirty="0"/>
              <a:t> hybrid named for its fragrance. Bright green leaves of this fibrous Begonia bear umbels of rose-pink flowers emitting a delightful honeysuckle aroma in sunlight.</a:t>
            </a:r>
          </a:p>
        </p:txBody>
      </p:sp>
      <p:sp>
        <p:nvSpPr>
          <p:cNvPr id="7" name="TextBox 6"/>
          <p:cNvSpPr txBox="1"/>
          <p:nvPr/>
        </p:nvSpPr>
        <p:spPr>
          <a:xfrm>
            <a:off x="1251857" y="6019800"/>
            <a:ext cx="2514600" cy="369332"/>
          </a:xfrm>
          <a:prstGeom prst="rect">
            <a:avLst/>
          </a:prstGeom>
          <a:noFill/>
        </p:spPr>
        <p:txBody>
          <a:bodyPr wrap="square" rtlCol="0">
            <a:spAutoFit/>
          </a:bodyPr>
          <a:lstStyle/>
          <a:p>
            <a:r>
              <a:rPr lang="en-US" sz="1400" dirty="0"/>
              <a:t>begonia ‘Honeysuckle</a:t>
            </a:r>
            <a:r>
              <a:rPr lang="en-US" dirty="0"/>
              <a:t>’</a:t>
            </a:r>
          </a:p>
        </p:txBody>
      </p:sp>
    </p:spTree>
    <p:extLst>
      <p:ext uri="{BB962C8B-B14F-4D97-AF65-F5344CB8AC3E}">
        <p14:creationId xmlns:p14="http://schemas.microsoft.com/office/powerpoint/2010/main" val="285917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25113" cy="924475"/>
          </a:xfrm>
        </p:spPr>
        <p:txBody>
          <a:bodyPr/>
          <a:lstStyle/>
          <a:p>
            <a:r>
              <a:rPr lang="en-US" u="sng" dirty="0"/>
              <a:t>Scented Begonias - Hybrids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1579001" cy="15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3046510"/>
            <a:ext cx="2362200" cy="307777"/>
          </a:xfrm>
          <a:prstGeom prst="rect">
            <a:avLst/>
          </a:prstGeom>
          <a:noFill/>
        </p:spPr>
        <p:txBody>
          <a:bodyPr wrap="square" rtlCol="0">
            <a:spAutoFit/>
          </a:bodyPr>
          <a:lstStyle/>
          <a:p>
            <a:r>
              <a:rPr lang="en-US" sz="1400" dirty="0"/>
              <a:t>begonia ‘Potpourri’</a:t>
            </a:r>
          </a:p>
        </p:txBody>
      </p:sp>
      <p:sp>
        <p:nvSpPr>
          <p:cNvPr id="5" name="TextBox 4"/>
          <p:cNvSpPr txBox="1"/>
          <p:nvPr/>
        </p:nvSpPr>
        <p:spPr>
          <a:xfrm>
            <a:off x="3733800" y="1600200"/>
            <a:ext cx="3048000" cy="1938992"/>
          </a:xfrm>
          <a:prstGeom prst="rect">
            <a:avLst/>
          </a:prstGeom>
          <a:noFill/>
        </p:spPr>
        <p:txBody>
          <a:bodyPr wrap="square" rtlCol="0">
            <a:spAutoFit/>
          </a:bodyPr>
          <a:lstStyle/>
          <a:p>
            <a:r>
              <a:rPr lang="en-US" sz="1500" dirty="0" err="1"/>
              <a:t>Logees</a:t>
            </a:r>
            <a:r>
              <a:rPr lang="en-US" sz="1500" dirty="0"/>
              <a:t> ‘</a:t>
            </a:r>
            <a:r>
              <a:rPr lang="en-US" sz="1500" dirty="0" err="1"/>
              <a:t>Solanthera</a:t>
            </a:r>
            <a:r>
              <a:rPr lang="en-US" sz="1500" dirty="0"/>
              <a:t>’ hybrid. Draping growth covers itself in umbels of rose-pink blooms from January to June.  Pleasant fragrance that intensifies in any sunlit exposure. </a:t>
            </a:r>
            <a:br>
              <a:rPr lang="en-US" sz="1500" dirty="0"/>
            </a:br>
            <a:endParaRPr lang="en-US" sz="15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714" y="4114799"/>
            <a:ext cx="19257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33800" y="4571999"/>
            <a:ext cx="3962400" cy="1061829"/>
          </a:xfrm>
          <a:prstGeom prst="rect">
            <a:avLst/>
          </a:prstGeom>
          <a:noFill/>
        </p:spPr>
        <p:txBody>
          <a:bodyPr wrap="square" rtlCol="0">
            <a:spAutoFit/>
          </a:bodyPr>
          <a:lstStyle/>
          <a:p>
            <a:r>
              <a:rPr lang="en-US" sz="1500" dirty="0" err="1"/>
              <a:t>Tuberbous</a:t>
            </a:r>
            <a:endParaRPr lang="en-US" sz="1500" dirty="0"/>
          </a:p>
          <a:p>
            <a:r>
              <a:rPr lang="en-US" sz="1500" dirty="0"/>
              <a:t>Part of the Alan </a:t>
            </a:r>
            <a:r>
              <a:rPr lang="en-US" sz="1500" dirty="0" err="1"/>
              <a:t>Titchmarsh</a:t>
            </a:r>
            <a:r>
              <a:rPr lang="en-US" sz="1500" dirty="0"/>
              <a:t> Collection</a:t>
            </a:r>
            <a:br>
              <a:rPr lang="en-US" sz="1500" dirty="0"/>
            </a:br>
            <a:endParaRPr lang="en-US" sz="1500" dirty="0"/>
          </a:p>
          <a:p>
            <a:endParaRPr lang="en-US" dirty="0"/>
          </a:p>
        </p:txBody>
      </p:sp>
      <p:sp>
        <p:nvSpPr>
          <p:cNvPr id="7" name="TextBox 6"/>
          <p:cNvSpPr txBox="1"/>
          <p:nvPr/>
        </p:nvSpPr>
        <p:spPr>
          <a:xfrm>
            <a:off x="685800" y="5943600"/>
            <a:ext cx="3048000" cy="307777"/>
          </a:xfrm>
          <a:prstGeom prst="rect">
            <a:avLst/>
          </a:prstGeom>
          <a:noFill/>
        </p:spPr>
        <p:txBody>
          <a:bodyPr wrap="square" rtlCol="0">
            <a:spAutoFit/>
          </a:bodyPr>
          <a:lstStyle/>
          <a:p>
            <a:r>
              <a:rPr lang="en-US" sz="1400" dirty="0"/>
              <a:t>begonia ‘Apricot Fragrant Falls’</a:t>
            </a:r>
          </a:p>
        </p:txBody>
      </p:sp>
    </p:spTree>
    <p:extLst>
      <p:ext uri="{BB962C8B-B14F-4D97-AF65-F5344CB8AC3E}">
        <p14:creationId xmlns:p14="http://schemas.microsoft.com/office/powerpoint/2010/main" val="250195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lstStyle/>
          <a:p>
            <a:r>
              <a:rPr lang="en-US" u="sng" dirty="0"/>
              <a:t>Scented Begonias - Tuberous</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1682642" cy="19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1515" y="1371600"/>
            <a:ext cx="3352800" cy="784830"/>
          </a:xfrm>
          <a:prstGeom prst="rect">
            <a:avLst/>
          </a:prstGeom>
          <a:noFill/>
        </p:spPr>
        <p:txBody>
          <a:bodyPr wrap="square" rtlCol="0">
            <a:spAutoFit/>
          </a:bodyPr>
          <a:lstStyle/>
          <a:p>
            <a:r>
              <a:rPr lang="en-US" sz="1500" dirty="0"/>
              <a:t>Begonia </a:t>
            </a:r>
            <a:r>
              <a:rPr lang="en-US" sz="1500" dirty="0" err="1"/>
              <a:t>capensis</a:t>
            </a:r>
            <a:r>
              <a:rPr lang="en-US" sz="1500" dirty="0"/>
              <a:t> was described by Carl Linnaeus in 1782, Cape of Good Hope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11767"/>
            <a:ext cx="1981200" cy="174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80115" y="4114800"/>
            <a:ext cx="2895600" cy="1246495"/>
          </a:xfrm>
          <a:prstGeom prst="rect">
            <a:avLst/>
          </a:prstGeom>
          <a:noFill/>
        </p:spPr>
        <p:txBody>
          <a:bodyPr wrap="square" rtlCol="0">
            <a:spAutoFit/>
          </a:bodyPr>
          <a:lstStyle/>
          <a:p>
            <a:r>
              <a:rPr lang="en-US" sz="1500" dirty="0"/>
              <a:t>Southern China</a:t>
            </a:r>
          </a:p>
          <a:p>
            <a:r>
              <a:rPr lang="en-US" sz="1500" dirty="0"/>
              <a:t>Clusters of fragrant deep salmon-pink flowers with lighter edges. Trailing stems, pointed leaves. </a:t>
            </a:r>
          </a:p>
        </p:txBody>
      </p:sp>
      <p:sp>
        <p:nvSpPr>
          <p:cNvPr id="6" name="TextBox 5"/>
          <p:cNvSpPr txBox="1"/>
          <p:nvPr/>
        </p:nvSpPr>
        <p:spPr>
          <a:xfrm>
            <a:off x="1556657" y="3276600"/>
            <a:ext cx="2286000" cy="307777"/>
          </a:xfrm>
          <a:prstGeom prst="rect">
            <a:avLst/>
          </a:prstGeom>
          <a:noFill/>
        </p:spPr>
        <p:txBody>
          <a:bodyPr wrap="square" rtlCol="0">
            <a:spAutoFit/>
          </a:bodyPr>
          <a:lstStyle/>
          <a:p>
            <a:r>
              <a:rPr lang="en-US" sz="1400" dirty="0"/>
              <a:t>begonia </a:t>
            </a:r>
            <a:r>
              <a:rPr lang="en-US" sz="1400" i="1" dirty="0" err="1"/>
              <a:t>capensis</a:t>
            </a:r>
            <a:endParaRPr lang="en-US" sz="1400" i="1" dirty="0"/>
          </a:p>
        </p:txBody>
      </p:sp>
      <p:sp>
        <p:nvSpPr>
          <p:cNvPr id="7" name="TextBox 6"/>
          <p:cNvSpPr txBox="1"/>
          <p:nvPr/>
        </p:nvSpPr>
        <p:spPr>
          <a:xfrm>
            <a:off x="1447800" y="5791199"/>
            <a:ext cx="2438400" cy="307777"/>
          </a:xfrm>
          <a:prstGeom prst="rect">
            <a:avLst/>
          </a:prstGeom>
          <a:noFill/>
        </p:spPr>
        <p:txBody>
          <a:bodyPr wrap="square" rtlCol="0">
            <a:spAutoFit/>
          </a:bodyPr>
          <a:lstStyle/>
          <a:p>
            <a:r>
              <a:rPr lang="en-US" sz="1400" dirty="0"/>
              <a:t>begonia </a:t>
            </a:r>
            <a:r>
              <a:rPr lang="en-US" sz="1400" i="1" dirty="0" err="1"/>
              <a:t>fimbristipula</a:t>
            </a:r>
            <a:endParaRPr lang="en-US" sz="1400" i="1" dirty="0"/>
          </a:p>
        </p:txBody>
      </p:sp>
    </p:spTree>
    <p:extLst>
      <p:ext uri="{BB962C8B-B14F-4D97-AF65-F5344CB8AC3E}">
        <p14:creationId xmlns:p14="http://schemas.microsoft.com/office/powerpoint/2010/main" val="10568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Scented Begonias</a:t>
            </a:r>
          </a:p>
        </p:txBody>
      </p:sp>
      <p:sp>
        <p:nvSpPr>
          <p:cNvPr id="3" name="Content Placeholder 2"/>
          <p:cNvSpPr>
            <a:spLocks noGrp="1"/>
          </p:cNvSpPr>
          <p:nvPr>
            <p:ph idx="1"/>
          </p:nvPr>
        </p:nvSpPr>
        <p:spPr/>
        <p:txBody>
          <a:bodyPr/>
          <a:lstStyle/>
          <a:p>
            <a:r>
              <a:rPr lang="en-US" dirty="0"/>
              <a:t>Several begonias have pleasantly scented flowers that help attract insect pollinators</a:t>
            </a:r>
          </a:p>
          <a:p>
            <a:pPr marL="0" indent="0">
              <a:buNone/>
            </a:pPr>
            <a:endParaRPr lang="en-US" dirty="0"/>
          </a:p>
          <a:p>
            <a:pPr lvl="0"/>
            <a:r>
              <a:rPr lang="en-US" dirty="0"/>
              <a:t>Even those we can’t smell, are powerfully fragrant to their natural pollinators </a:t>
            </a:r>
          </a:p>
          <a:p>
            <a:pPr marL="0" lvl="0" indent="0">
              <a:buNone/>
            </a:pPr>
            <a:endParaRPr lang="en-US" dirty="0"/>
          </a:p>
          <a:p>
            <a:r>
              <a:rPr lang="en-US" dirty="0"/>
              <a:t>As fragrance varies from plant to plant, it is not considered a helpful character for identifying begonias</a:t>
            </a:r>
          </a:p>
          <a:p>
            <a:endParaRPr lang="en-US" dirty="0"/>
          </a:p>
        </p:txBody>
      </p:sp>
    </p:spTree>
    <p:extLst>
      <p:ext uri="{BB962C8B-B14F-4D97-AF65-F5344CB8AC3E}">
        <p14:creationId xmlns:p14="http://schemas.microsoft.com/office/powerpoint/2010/main" val="26635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Smell is Subjective</a:t>
            </a:r>
          </a:p>
        </p:txBody>
      </p:sp>
      <p:sp>
        <p:nvSpPr>
          <p:cNvPr id="3" name="Content Placeholder 2"/>
          <p:cNvSpPr>
            <a:spLocks noGrp="1"/>
          </p:cNvSpPr>
          <p:nvPr>
            <p:ph idx="1"/>
          </p:nvPr>
        </p:nvSpPr>
        <p:spPr/>
        <p:txBody>
          <a:bodyPr>
            <a:normAutofit/>
          </a:bodyPr>
          <a:lstStyle/>
          <a:p>
            <a:endParaRPr lang="en-US" dirty="0"/>
          </a:p>
          <a:p>
            <a:r>
              <a:rPr lang="en-US" sz="1600" dirty="0"/>
              <a:t>Smell is our most subjective sense; we all differ in how well we can smell particular fragrances, and in our reaction to those fragrances</a:t>
            </a:r>
          </a:p>
          <a:p>
            <a:r>
              <a:rPr lang="en-US" sz="1600" dirty="0"/>
              <a:t>Like many other plant characteristics, fragrance varies from individual plant to plant within a species</a:t>
            </a:r>
            <a:br>
              <a:rPr lang="en-US" sz="1600" dirty="0"/>
            </a:br>
            <a:endParaRPr lang="en-US" sz="1600" dirty="0"/>
          </a:p>
          <a:p>
            <a:r>
              <a:rPr lang="en-US" sz="1600" dirty="0"/>
              <a:t>Plants collected in the wild will have the most potential for selecting for fragrance</a:t>
            </a:r>
          </a:p>
          <a:p>
            <a:r>
              <a:rPr lang="en-US" sz="1600" dirty="0"/>
              <a:t>Fragrance is often strongest in the female flowers</a:t>
            </a:r>
            <a:br>
              <a:rPr lang="en-US" sz="1600" dirty="0"/>
            </a:br>
            <a:endParaRPr lang="en-US" sz="1600" dirty="0"/>
          </a:p>
          <a:p>
            <a:r>
              <a:rPr lang="en-US" sz="1600" dirty="0"/>
              <a:t>Fragrance is a trait that can be selectively bred by plant hybridizers</a:t>
            </a:r>
          </a:p>
        </p:txBody>
      </p:sp>
    </p:spTree>
    <p:extLst>
      <p:ext uri="{BB962C8B-B14F-4D97-AF65-F5344CB8AC3E}">
        <p14:creationId xmlns:p14="http://schemas.microsoft.com/office/powerpoint/2010/main" val="20219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u="sng" dirty="0"/>
              <a:t>Scented Species - Brazil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2296" y="1143000"/>
            <a:ext cx="259603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143000"/>
            <a:ext cx="3200400" cy="2000548"/>
          </a:xfrm>
          <a:prstGeom prst="rect">
            <a:avLst/>
          </a:prstGeom>
          <a:noFill/>
        </p:spPr>
        <p:txBody>
          <a:bodyPr wrap="square" rtlCol="0">
            <a:spAutoFit/>
          </a:bodyPr>
          <a:lstStyle/>
          <a:p>
            <a:endParaRPr lang="en-US" sz="1600" dirty="0"/>
          </a:p>
          <a:p>
            <a:r>
              <a:rPr lang="en-US" sz="1500" dirty="0"/>
              <a:t>Organ Mountains, trailing </a:t>
            </a:r>
            <a:r>
              <a:rPr lang="en-US" sz="1500" dirty="0" err="1"/>
              <a:t>scandent</a:t>
            </a:r>
            <a:endParaRPr lang="en-US" sz="1500" dirty="0"/>
          </a:p>
          <a:p>
            <a:r>
              <a:rPr lang="en-US" sz="1500" dirty="0"/>
              <a:t>The inflorescences are many-flowered and blooming is profuse during the winter months.</a:t>
            </a:r>
          </a:p>
          <a:p>
            <a:endParaRPr lang="en-US" dirty="0"/>
          </a:p>
        </p:txBody>
      </p:sp>
      <p:pic>
        <p:nvPicPr>
          <p:cNvPr id="8" name="Picture 7" descr="Begonia egregia"/>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2562225" cy="1986643"/>
          </a:xfrm>
          <a:prstGeom prst="rect">
            <a:avLst/>
          </a:prstGeom>
          <a:noFill/>
          <a:ln>
            <a:noFill/>
          </a:ln>
        </p:spPr>
      </p:pic>
      <p:sp>
        <p:nvSpPr>
          <p:cNvPr id="5" name="TextBox 4"/>
          <p:cNvSpPr txBox="1"/>
          <p:nvPr/>
        </p:nvSpPr>
        <p:spPr>
          <a:xfrm>
            <a:off x="4114800" y="3657600"/>
            <a:ext cx="3200400" cy="2723823"/>
          </a:xfrm>
          <a:prstGeom prst="rect">
            <a:avLst/>
          </a:prstGeom>
          <a:noFill/>
        </p:spPr>
        <p:txBody>
          <a:bodyPr wrap="square" rtlCol="0">
            <a:spAutoFit/>
          </a:bodyPr>
          <a:lstStyle/>
          <a:p>
            <a:r>
              <a:rPr lang="en-US" sz="1500" dirty="0"/>
              <a:t>Rain forests, stems are woody and usually bare except near the tip.</a:t>
            </a:r>
          </a:p>
          <a:p>
            <a:r>
              <a:rPr lang="en-US" sz="1500" dirty="0"/>
              <a:t>Leaves are large, long and narrow with a lightly serrated edge and slightly folded up along the mid rib, bright green and textured with a red edge. Very unusual begonia</a:t>
            </a:r>
          </a:p>
          <a:p>
            <a:r>
              <a:rPr lang="en-US" dirty="0"/>
              <a:t> </a:t>
            </a:r>
          </a:p>
          <a:p>
            <a:endParaRPr lang="en-US" dirty="0"/>
          </a:p>
        </p:txBody>
      </p:sp>
      <p:sp>
        <p:nvSpPr>
          <p:cNvPr id="9" name="TextBox 8"/>
          <p:cNvSpPr txBox="1"/>
          <p:nvPr/>
        </p:nvSpPr>
        <p:spPr>
          <a:xfrm>
            <a:off x="1371600" y="3197071"/>
            <a:ext cx="2514600" cy="307777"/>
          </a:xfrm>
          <a:prstGeom prst="rect">
            <a:avLst/>
          </a:prstGeom>
          <a:noFill/>
        </p:spPr>
        <p:txBody>
          <a:bodyPr wrap="square" rtlCol="0">
            <a:spAutoFit/>
          </a:bodyPr>
          <a:lstStyle/>
          <a:p>
            <a:r>
              <a:rPr lang="en-US" sz="1400" dirty="0"/>
              <a:t>begonia </a:t>
            </a:r>
            <a:r>
              <a:rPr lang="en-US" sz="1400" i="1" dirty="0" err="1"/>
              <a:t>solananthera</a:t>
            </a:r>
            <a:endParaRPr lang="en-US" sz="1400" i="1" dirty="0"/>
          </a:p>
        </p:txBody>
      </p:sp>
      <p:sp>
        <p:nvSpPr>
          <p:cNvPr id="10" name="TextBox 9"/>
          <p:cNvSpPr txBox="1"/>
          <p:nvPr/>
        </p:nvSpPr>
        <p:spPr>
          <a:xfrm>
            <a:off x="1371600" y="5867400"/>
            <a:ext cx="2286000" cy="307777"/>
          </a:xfrm>
          <a:prstGeom prst="rect">
            <a:avLst/>
          </a:prstGeom>
          <a:noFill/>
        </p:spPr>
        <p:txBody>
          <a:bodyPr wrap="square" rtlCol="0">
            <a:spAutoFit/>
          </a:bodyPr>
          <a:lstStyle/>
          <a:p>
            <a:r>
              <a:rPr lang="en-US" sz="1400" dirty="0"/>
              <a:t>begonia </a:t>
            </a:r>
            <a:r>
              <a:rPr lang="en-US" sz="1400" i="1" dirty="0" err="1"/>
              <a:t>egregia</a:t>
            </a:r>
            <a:endParaRPr lang="en-US" sz="1400" i="1" dirty="0"/>
          </a:p>
        </p:txBody>
      </p:sp>
    </p:spTree>
    <p:extLst>
      <p:ext uri="{BB962C8B-B14F-4D97-AF65-F5344CB8AC3E}">
        <p14:creationId xmlns:p14="http://schemas.microsoft.com/office/powerpoint/2010/main" val="148772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u="sng" dirty="0"/>
              <a:t>Scented Species - Brazil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295399"/>
            <a:ext cx="1778001"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2771" y="1524000"/>
            <a:ext cx="3200400" cy="1600438"/>
          </a:xfrm>
          <a:prstGeom prst="rect">
            <a:avLst/>
          </a:prstGeom>
          <a:noFill/>
        </p:spPr>
        <p:txBody>
          <a:bodyPr wrap="square" rtlCol="0">
            <a:spAutoFit/>
          </a:bodyPr>
          <a:lstStyle/>
          <a:p>
            <a:r>
              <a:rPr lang="en-US" sz="1600" dirty="0"/>
              <a:t>Rain forests </a:t>
            </a:r>
          </a:p>
          <a:p>
            <a:r>
              <a:rPr lang="en-US" sz="1600" dirty="0"/>
              <a:t>Palmate leaves divided into slender fingers. Clusters of small, fragrant white flowers. Tall, regal, impressive.  </a:t>
            </a:r>
          </a:p>
          <a:p>
            <a:endParaRPr lang="en-US" dirty="0"/>
          </a:p>
        </p:txBody>
      </p:sp>
      <p:sp>
        <p:nvSpPr>
          <p:cNvPr id="5" name="TextBox 4"/>
          <p:cNvSpPr txBox="1"/>
          <p:nvPr/>
        </p:nvSpPr>
        <p:spPr>
          <a:xfrm>
            <a:off x="1371600" y="3514911"/>
            <a:ext cx="2590800" cy="307777"/>
          </a:xfrm>
          <a:prstGeom prst="rect">
            <a:avLst/>
          </a:prstGeom>
          <a:noFill/>
        </p:spPr>
        <p:txBody>
          <a:bodyPr wrap="square" rtlCol="0">
            <a:spAutoFit/>
          </a:bodyPr>
          <a:lstStyle/>
          <a:p>
            <a:pPr algn="ctr"/>
            <a:r>
              <a:rPr lang="en-US" sz="1400" dirty="0"/>
              <a:t>begonia </a:t>
            </a:r>
            <a:r>
              <a:rPr lang="en-US" sz="1400" i="1" dirty="0" err="1"/>
              <a:t>luxurians</a:t>
            </a:r>
            <a:endParaRPr lang="en-US" sz="1400"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188" y="4114800"/>
            <a:ext cx="2489611" cy="18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27071" y="4146675"/>
            <a:ext cx="2971800" cy="1846659"/>
          </a:xfrm>
          <a:prstGeom prst="rect">
            <a:avLst/>
          </a:prstGeom>
          <a:noFill/>
        </p:spPr>
        <p:txBody>
          <a:bodyPr wrap="square" rtlCol="0">
            <a:spAutoFit/>
          </a:bodyPr>
          <a:lstStyle/>
          <a:p>
            <a:r>
              <a:rPr lang="en-US" sz="1600" dirty="0"/>
              <a:t>White flowers, spicy fragrance. Thick, succulent leaves covered with white scurf. Distinctive transparent papery stipules. Grow dry. </a:t>
            </a:r>
          </a:p>
          <a:p>
            <a:endParaRPr lang="en-US" dirty="0"/>
          </a:p>
        </p:txBody>
      </p:sp>
      <p:sp>
        <p:nvSpPr>
          <p:cNvPr id="8" name="TextBox 7"/>
          <p:cNvSpPr txBox="1"/>
          <p:nvPr/>
        </p:nvSpPr>
        <p:spPr>
          <a:xfrm>
            <a:off x="2057400" y="6096000"/>
            <a:ext cx="2574471" cy="307777"/>
          </a:xfrm>
          <a:prstGeom prst="rect">
            <a:avLst/>
          </a:prstGeom>
          <a:noFill/>
        </p:spPr>
        <p:txBody>
          <a:bodyPr wrap="square" rtlCol="0">
            <a:spAutoFit/>
          </a:bodyPr>
          <a:lstStyle/>
          <a:p>
            <a:r>
              <a:rPr lang="en-US" sz="1400" dirty="0"/>
              <a:t>begonia </a:t>
            </a:r>
            <a:r>
              <a:rPr lang="en-US" sz="1400" i="1" dirty="0" err="1"/>
              <a:t>venosa</a:t>
            </a:r>
            <a:endParaRPr lang="en-US" sz="1400" i="1" dirty="0"/>
          </a:p>
        </p:txBody>
      </p:sp>
    </p:spTree>
    <p:extLst>
      <p:ext uri="{BB962C8B-B14F-4D97-AF65-F5344CB8AC3E}">
        <p14:creationId xmlns:p14="http://schemas.microsoft.com/office/powerpoint/2010/main" val="339454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924475"/>
          </a:xfrm>
        </p:spPr>
        <p:txBody>
          <a:bodyPr/>
          <a:lstStyle/>
          <a:p>
            <a:r>
              <a:rPr lang="en-US" u="sng" dirty="0"/>
              <a:t>Scented Species - Africa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2232" y="1307448"/>
            <a:ext cx="2219136" cy="16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1752600"/>
            <a:ext cx="3048000" cy="1354217"/>
          </a:xfrm>
          <a:prstGeom prst="rect">
            <a:avLst/>
          </a:prstGeom>
          <a:noFill/>
        </p:spPr>
        <p:txBody>
          <a:bodyPr wrap="square" rtlCol="0">
            <a:spAutoFit/>
          </a:bodyPr>
          <a:lstStyle/>
          <a:p>
            <a:r>
              <a:rPr lang="en-US" sz="1600" dirty="0"/>
              <a:t>Tropical east African Kenya, Uganda, Tanzania</a:t>
            </a:r>
          </a:p>
          <a:p>
            <a:r>
              <a:rPr lang="en-US" sz="1600" dirty="0"/>
              <a:t>Herbaceous or woody climber</a:t>
            </a:r>
          </a:p>
          <a:p>
            <a:endParaRPr lang="en-US" dirty="0"/>
          </a:p>
        </p:txBody>
      </p:sp>
      <p:sp>
        <p:nvSpPr>
          <p:cNvPr id="6" name="TextBox 5"/>
          <p:cNvSpPr txBox="1"/>
          <p:nvPr/>
        </p:nvSpPr>
        <p:spPr>
          <a:xfrm>
            <a:off x="1447800" y="2971800"/>
            <a:ext cx="3048000" cy="523220"/>
          </a:xfrm>
          <a:prstGeom prst="rect">
            <a:avLst/>
          </a:prstGeom>
          <a:noFill/>
        </p:spPr>
        <p:txBody>
          <a:bodyPr wrap="square" rtlCol="0">
            <a:spAutoFit/>
          </a:bodyPr>
          <a:lstStyle/>
          <a:p>
            <a:pPr algn="ctr"/>
            <a:r>
              <a:rPr lang="en-US" sz="1400" dirty="0"/>
              <a:t>begonia </a:t>
            </a:r>
            <a:r>
              <a:rPr lang="en-US" sz="1400" dirty="0" err="1"/>
              <a:t>meyeri-johannis</a:t>
            </a:r>
            <a:endParaRPr lang="en-US" sz="1400" dirty="0"/>
          </a:p>
          <a:p>
            <a:pPr algn="ctr"/>
            <a:endParaRPr lang="en-US" sz="1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3733801"/>
            <a:ext cx="1905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68286" y="6096000"/>
            <a:ext cx="2209800" cy="307777"/>
          </a:xfrm>
          <a:prstGeom prst="rect">
            <a:avLst/>
          </a:prstGeom>
          <a:noFill/>
        </p:spPr>
        <p:txBody>
          <a:bodyPr wrap="square" rtlCol="0">
            <a:spAutoFit/>
          </a:bodyPr>
          <a:lstStyle/>
          <a:p>
            <a:r>
              <a:rPr lang="en-US" sz="1400" dirty="0"/>
              <a:t>begonia </a:t>
            </a:r>
            <a:r>
              <a:rPr lang="en-US" sz="1400" dirty="0" err="1"/>
              <a:t>dregii</a:t>
            </a:r>
            <a:endParaRPr lang="en-US" sz="1400" dirty="0"/>
          </a:p>
        </p:txBody>
      </p:sp>
      <p:sp>
        <p:nvSpPr>
          <p:cNvPr id="10" name="TextBox 9"/>
          <p:cNvSpPr txBox="1"/>
          <p:nvPr/>
        </p:nvSpPr>
        <p:spPr>
          <a:xfrm>
            <a:off x="4495800" y="4038600"/>
            <a:ext cx="3124200" cy="1077218"/>
          </a:xfrm>
          <a:prstGeom prst="rect">
            <a:avLst/>
          </a:prstGeom>
          <a:noFill/>
        </p:spPr>
        <p:txBody>
          <a:bodyPr wrap="square" rtlCol="0">
            <a:spAutoFit/>
          </a:bodyPr>
          <a:lstStyle/>
          <a:p>
            <a:r>
              <a:rPr lang="en-US" sz="1600" dirty="0"/>
              <a:t>Summer-flowering, herbaceous, shade-loving perennial</a:t>
            </a:r>
          </a:p>
          <a:p>
            <a:r>
              <a:rPr lang="en-US" sz="1600" dirty="0"/>
              <a:t>tuberous, endangered</a:t>
            </a:r>
          </a:p>
        </p:txBody>
      </p:sp>
    </p:spTree>
    <p:extLst>
      <p:ext uri="{BB962C8B-B14F-4D97-AF65-F5344CB8AC3E}">
        <p14:creationId xmlns:p14="http://schemas.microsoft.com/office/powerpoint/2010/main" val="428902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29485"/>
            <a:ext cx="7125113" cy="924475"/>
          </a:xfrm>
        </p:spPr>
        <p:txBody>
          <a:bodyPr/>
          <a:lstStyle/>
          <a:p>
            <a:r>
              <a:rPr lang="en-US" u="sng" dirty="0"/>
              <a:t>Scented Begonias - Asia</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2799" y="1524000"/>
            <a:ext cx="2109399" cy="162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4286" y="1164846"/>
            <a:ext cx="3048000" cy="2723823"/>
          </a:xfrm>
          <a:prstGeom prst="rect">
            <a:avLst/>
          </a:prstGeom>
          <a:noFill/>
        </p:spPr>
        <p:txBody>
          <a:bodyPr wrap="square" rtlCol="0">
            <a:spAutoFit/>
          </a:bodyPr>
          <a:lstStyle/>
          <a:p>
            <a:r>
              <a:rPr lang="en-US" dirty="0"/>
              <a:t> </a:t>
            </a:r>
          </a:p>
          <a:p>
            <a:r>
              <a:rPr lang="en-US" sz="1500" dirty="0"/>
              <a:t>First discovered in Bombay, India in 1826.</a:t>
            </a:r>
          </a:p>
          <a:p>
            <a:r>
              <a:rPr lang="en-US" sz="1500" dirty="0"/>
              <a:t>Leaves are minutely </a:t>
            </a:r>
            <a:r>
              <a:rPr lang="en-US" sz="1500" dirty="0" err="1"/>
              <a:t>pustulate</a:t>
            </a:r>
            <a:r>
              <a:rPr lang="en-US" sz="1500" dirty="0"/>
              <a:t>, having white spots at the tip of pustules with a short white bristly hair coming from the center of each pustule.</a:t>
            </a:r>
          </a:p>
          <a:p>
            <a:r>
              <a:rPr lang="en-US" sz="1500" dirty="0"/>
              <a:t>Prefers warm location</a:t>
            </a:r>
          </a:p>
          <a:p>
            <a:endParaRPr lang="en-US" dirty="0"/>
          </a:p>
        </p:txBody>
      </p:sp>
      <p:sp>
        <p:nvSpPr>
          <p:cNvPr id="6" name="TextBox 5"/>
          <p:cNvSpPr txBox="1"/>
          <p:nvPr/>
        </p:nvSpPr>
        <p:spPr>
          <a:xfrm>
            <a:off x="1732756" y="3200400"/>
            <a:ext cx="2362200" cy="584775"/>
          </a:xfrm>
          <a:prstGeom prst="rect">
            <a:avLst/>
          </a:prstGeom>
          <a:noFill/>
        </p:spPr>
        <p:txBody>
          <a:bodyPr wrap="square" rtlCol="0">
            <a:spAutoFit/>
          </a:bodyPr>
          <a:lstStyle/>
          <a:p>
            <a:pPr algn="ctr"/>
            <a:r>
              <a:rPr lang="en-US" sz="1400" dirty="0"/>
              <a:t>begonia </a:t>
            </a:r>
            <a:r>
              <a:rPr lang="en-US" sz="1400" i="1" dirty="0" err="1"/>
              <a:t>dipelata</a:t>
            </a:r>
            <a:endParaRPr lang="en-US" sz="1400" i="1" dirty="0"/>
          </a:p>
          <a:p>
            <a:endParaRPr lang="en-US"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756" y="4114800"/>
            <a:ext cx="22494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0" y="4093440"/>
            <a:ext cx="2514600" cy="1985159"/>
          </a:xfrm>
          <a:prstGeom prst="rect">
            <a:avLst/>
          </a:prstGeom>
          <a:noFill/>
        </p:spPr>
        <p:txBody>
          <a:bodyPr wrap="square" rtlCol="0">
            <a:spAutoFit/>
          </a:bodyPr>
          <a:lstStyle/>
          <a:p>
            <a:r>
              <a:rPr lang="en-US" sz="1500" dirty="0"/>
              <a:t>East Himalayan Begonia</a:t>
            </a:r>
          </a:p>
          <a:p>
            <a:r>
              <a:rPr lang="en-US" sz="1500" dirty="0"/>
              <a:t>NE India, Nepal and Indo-China</a:t>
            </a:r>
          </a:p>
          <a:p>
            <a:r>
              <a:rPr lang="en-US" sz="1500" dirty="0"/>
              <a:t>The distinguishing feature is red elongated dots on stems and branches</a:t>
            </a:r>
          </a:p>
          <a:p>
            <a:endParaRPr lang="en-US" dirty="0"/>
          </a:p>
        </p:txBody>
      </p:sp>
      <p:sp>
        <p:nvSpPr>
          <p:cNvPr id="8" name="TextBox 7"/>
          <p:cNvSpPr txBox="1"/>
          <p:nvPr/>
        </p:nvSpPr>
        <p:spPr>
          <a:xfrm>
            <a:off x="1618456" y="5909322"/>
            <a:ext cx="2590800" cy="307777"/>
          </a:xfrm>
          <a:prstGeom prst="rect">
            <a:avLst/>
          </a:prstGeom>
          <a:noFill/>
        </p:spPr>
        <p:txBody>
          <a:bodyPr wrap="square" rtlCol="0">
            <a:spAutoFit/>
          </a:bodyPr>
          <a:lstStyle/>
          <a:p>
            <a:pPr algn="ctr"/>
            <a:r>
              <a:rPr lang="en-US" sz="1400" dirty="0"/>
              <a:t>begonia  </a:t>
            </a:r>
            <a:r>
              <a:rPr lang="en-US" sz="1400" i="1" dirty="0" err="1"/>
              <a:t>roxburghii</a:t>
            </a:r>
            <a:endParaRPr lang="en-US" sz="1400" i="1" dirty="0"/>
          </a:p>
        </p:txBody>
      </p:sp>
    </p:spTree>
    <p:extLst>
      <p:ext uri="{BB962C8B-B14F-4D97-AF65-F5344CB8AC3E}">
        <p14:creationId xmlns:p14="http://schemas.microsoft.com/office/powerpoint/2010/main" val="304376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5724"/>
            <a:ext cx="6762955" cy="924475"/>
          </a:xfrm>
        </p:spPr>
        <p:txBody>
          <a:bodyPr/>
          <a:lstStyle/>
          <a:p>
            <a:r>
              <a:rPr lang="en-US" u="sng" dirty="0"/>
              <a:t>Scented Begonias - Asia</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8897" y="2286000"/>
            <a:ext cx="2097206" cy="1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2057400"/>
            <a:ext cx="2590800" cy="2585323"/>
          </a:xfrm>
          <a:prstGeom prst="rect">
            <a:avLst/>
          </a:prstGeom>
          <a:noFill/>
        </p:spPr>
        <p:txBody>
          <a:bodyPr wrap="square" rtlCol="0">
            <a:spAutoFit/>
          </a:bodyPr>
          <a:lstStyle/>
          <a:p>
            <a:r>
              <a:rPr lang="en-US" sz="1600" dirty="0"/>
              <a:t>Rhizomatous</a:t>
            </a:r>
          </a:p>
          <a:p>
            <a:r>
              <a:rPr lang="en-US" sz="1600" dirty="0"/>
              <a:t>Discovered in Borneo 1881, steamy climate.</a:t>
            </a:r>
          </a:p>
          <a:p>
            <a:r>
              <a:rPr lang="en-US" sz="1600" dirty="0"/>
              <a:t>Produces odd bulbous growths at soil level, then shoots stems straight up into the air. It can grow to a medium-sized shrub.</a:t>
            </a:r>
          </a:p>
          <a:p>
            <a:endParaRPr lang="en-US" dirty="0"/>
          </a:p>
        </p:txBody>
      </p:sp>
      <p:sp>
        <p:nvSpPr>
          <p:cNvPr id="5" name="TextBox 4"/>
          <p:cNvSpPr txBox="1"/>
          <p:nvPr/>
        </p:nvSpPr>
        <p:spPr>
          <a:xfrm>
            <a:off x="1752600" y="4038600"/>
            <a:ext cx="2209800" cy="338554"/>
          </a:xfrm>
          <a:prstGeom prst="rect">
            <a:avLst/>
          </a:prstGeom>
          <a:noFill/>
        </p:spPr>
        <p:txBody>
          <a:bodyPr wrap="square" rtlCol="0">
            <a:spAutoFit/>
          </a:bodyPr>
          <a:lstStyle/>
          <a:p>
            <a:r>
              <a:rPr lang="en-US" sz="1600" dirty="0"/>
              <a:t>begonia </a:t>
            </a:r>
            <a:r>
              <a:rPr lang="en-US" sz="1600" i="1" dirty="0" err="1"/>
              <a:t>deliciosa</a:t>
            </a:r>
            <a:endParaRPr lang="en-US" sz="1600" i="1" dirty="0"/>
          </a:p>
        </p:txBody>
      </p:sp>
    </p:spTree>
    <p:extLst>
      <p:ext uri="{BB962C8B-B14F-4D97-AF65-F5344CB8AC3E}">
        <p14:creationId xmlns:p14="http://schemas.microsoft.com/office/powerpoint/2010/main" val="388557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r>
              <a:rPr lang="en-US" u="sng" dirty="0"/>
              <a:t>Scented Begonias - Canes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1643" y="1143000"/>
            <a:ext cx="2237426" cy="19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06686" y="1143000"/>
            <a:ext cx="3048000" cy="2169825"/>
          </a:xfrm>
          <a:prstGeom prst="rect">
            <a:avLst/>
          </a:prstGeom>
          <a:noFill/>
        </p:spPr>
        <p:txBody>
          <a:bodyPr wrap="square" rtlCol="0">
            <a:spAutoFit/>
          </a:bodyPr>
          <a:lstStyle/>
          <a:p>
            <a:r>
              <a:rPr lang="en-US" sz="1500" dirty="0"/>
              <a:t>Low to medium growing, long narrow olive medium sized green leaves with lightly serrated edge. Profuse bloomer with solid light pink flowers in large open sprays that nearly hide the foliage. Very fragrant. Flowers are also highly fragrant. </a:t>
            </a:r>
          </a:p>
        </p:txBody>
      </p:sp>
      <p:sp>
        <p:nvSpPr>
          <p:cNvPr id="5" name="TextBox 4"/>
          <p:cNvSpPr txBox="1"/>
          <p:nvPr/>
        </p:nvSpPr>
        <p:spPr>
          <a:xfrm>
            <a:off x="1480457" y="3200400"/>
            <a:ext cx="2743200" cy="307777"/>
          </a:xfrm>
          <a:prstGeom prst="rect">
            <a:avLst/>
          </a:prstGeom>
          <a:noFill/>
        </p:spPr>
        <p:txBody>
          <a:bodyPr wrap="square" rtlCol="0">
            <a:spAutoFit/>
          </a:bodyPr>
          <a:lstStyle/>
          <a:p>
            <a:pPr algn="ctr"/>
            <a:r>
              <a:rPr lang="en-US" sz="1400" dirty="0"/>
              <a:t>begonia ‘Olive Garden’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18" y="3810000"/>
            <a:ext cx="2373078"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82886" y="3743468"/>
            <a:ext cx="2895600" cy="2169825"/>
          </a:xfrm>
          <a:prstGeom prst="rect">
            <a:avLst/>
          </a:prstGeom>
          <a:noFill/>
        </p:spPr>
        <p:txBody>
          <a:bodyPr wrap="square" rtlCol="0">
            <a:spAutoFit/>
          </a:bodyPr>
          <a:lstStyle/>
          <a:p>
            <a:r>
              <a:rPr lang="en-US" sz="1500" dirty="0"/>
              <a:t>Low growing upright cane. Small deeply pointed lobed leaves are dark bronze.</a:t>
            </a:r>
          </a:p>
          <a:p>
            <a:r>
              <a:rPr lang="en-US" sz="1500" dirty="0"/>
              <a:t>Stems and leaves have a reddish caste. Semi-trailing blooms profusely with dark rose-colored flowers that also have a light rose fragrance. </a:t>
            </a:r>
          </a:p>
        </p:txBody>
      </p:sp>
      <p:sp>
        <p:nvSpPr>
          <p:cNvPr id="7" name="TextBox 6"/>
          <p:cNvSpPr txBox="1"/>
          <p:nvPr/>
        </p:nvSpPr>
        <p:spPr>
          <a:xfrm>
            <a:off x="1594757" y="6002923"/>
            <a:ext cx="2514600" cy="307777"/>
          </a:xfrm>
          <a:prstGeom prst="rect">
            <a:avLst/>
          </a:prstGeom>
          <a:noFill/>
        </p:spPr>
        <p:txBody>
          <a:bodyPr wrap="square" rtlCol="0">
            <a:spAutoFit/>
          </a:bodyPr>
          <a:lstStyle/>
          <a:p>
            <a:pPr algn="ctr"/>
            <a:r>
              <a:rPr lang="en-US" sz="1400" dirty="0"/>
              <a:t>begonia ‘Edith Rose’</a:t>
            </a:r>
          </a:p>
        </p:txBody>
      </p:sp>
    </p:spTree>
    <p:extLst>
      <p:ext uri="{BB962C8B-B14F-4D97-AF65-F5344CB8AC3E}">
        <p14:creationId xmlns:p14="http://schemas.microsoft.com/office/powerpoint/2010/main" val="355311298"/>
      </p:ext>
    </p:extLst>
  </p:cSld>
  <p:clrMapOvr>
    <a:masterClrMapping/>
  </p:clrMapOvr>
</p:sld>
</file>

<file path=ppt/theme/theme1.xml><?xml version="1.0" encoding="utf-8"?>
<a:theme xmlns:a="http://schemas.openxmlformats.org/drawingml/2006/main" name="Spring">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182</TotalTime>
  <Words>861</Words>
  <Application>Microsoft Macintosh PowerPoint</Application>
  <PresentationFormat>On-screen Show (4:3)</PresentationFormat>
  <Paragraphs>94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Courier New</vt:lpstr>
      <vt:lpstr>Verdana</vt:lpstr>
      <vt:lpstr>Wingdings 2</vt:lpstr>
      <vt:lpstr>Spring</vt:lpstr>
      <vt:lpstr>Scented Begonias</vt:lpstr>
      <vt:lpstr>Scented Begonias</vt:lpstr>
      <vt:lpstr>Smell is Subjective</vt:lpstr>
      <vt:lpstr>Scented Species - Brazil</vt:lpstr>
      <vt:lpstr>Scented Species - Brazil</vt:lpstr>
      <vt:lpstr>Scented Species - Africa</vt:lpstr>
      <vt:lpstr>Scented Begonias - Asia</vt:lpstr>
      <vt:lpstr>Scented Begonias - Asia</vt:lpstr>
      <vt:lpstr>Scented Begonias - Canes</vt:lpstr>
      <vt:lpstr>Scented Begonias - Canes</vt:lpstr>
      <vt:lpstr>Scented Begonias - Tuberous</vt:lpstr>
      <vt:lpstr>Scented Begonias - Tuberous</vt:lpstr>
      <vt:lpstr>Scented Begonias - Hybrids</vt:lpstr>
      <vt:lpstr>Scented Begonias - Hybrids</vt:lpstr>
      <vt:lpstr>Scented Begonias - Tuberous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Fragrant Begonias</dc:title>
  <dc:creator>Sharon</dc:creator>
  <cp:lastModifiedBy>Microsoft Office User</cp:lastModifiedBy>
  <cp:revision>44</cp:revision>
  <dcterms:created xsi:type="dcterms:W3CDTF">2013-10-23T16:06:07Z</dcterms:created>
  <dcterms:modified xsi:type="dcterms:W3CDTF">2022-12-14T21:52:54Z</dcterms:modified>
</cp:coreProperties>
</file>